
<file path=[Content_Types].xml><?xml version="1.0" encoding="utf-8"?>
<Types xmlns="http://schemas.openxmlformats.org/package/2006/content-types">
  <Default Extension="avi" ContentType="video/x-msvideo"/>
  <Default Extension="crdownload" ContentType="image/jpeg"/>
  <Default Extension="jpeg" ContentType="image/jpeg"/>
  <Default Extension="jp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1" r:id="rId3"/>
    <p:sldId id="273" r:id="rId4"/>
    <p:sldId id="274" r:id="rId5"/>
    <p:sldId id="279" r:id="rId6"/>
    <p:sldId id="278" r:id="rId7"/>
    <p:sldId id="267" r:id="rId8"/>
    <p:sldId id="572" r:id="rId9"/>
    <p:sldId id="277" r:id="rId10"/>
    <p:sldId id="564" r:id="rId11"/>
    <p:sldId id="276" r:id="rId12"/>
    <p:sldId id="281" r:id="rId13"/>
    <p:sldId id="280" r:id="rId14"/>
    <p:sldId id="287" r:id="rId15"/>
    <p:sldId id="286" r:id="rId16"/>
    <p:sldId id="285" r:id="rId17"/>
    <p:sldId id="565" r:id="rId18"/>
    <p:sldId id="284" r:id="rId19"/>
    <p:sldId id="283" r:id="rId20"/>
    <p:sldId id="282" r:id="rId21"/>
    <p:sldId id="275" r:id="rId22"/>
    <p:sldId id="291" r:id="rId23"/>
    <p:sldId id="290" r:id="rId24"/>
    <p:sldId id="289" r:id="rId25"/>
    <p:sldId id="566" r:id="rId26"/>
    <p:sldId id="288" r:id="rId27"/>
    <p:sldId id="311" r:id="rId28"/>
    <p:sldId id="296" r:id="rId29"/>
    <p:sldId id="300" r:id="rId30"/>
    <p:sldId id="567" r:id="rId31"/>
    <p:sldId id="301" r:id="rId32"/>
    <p:sldId id="297" r:id="rId33"/>
    <p:sldId id="295" r:id="rId34"/>
    <p:sldId id="568" r:id="rId35"/>
    <p:sldId id="293" r:id="rId36"/>
    <p:sldId id="302" r:id="rId37"/>
    <p:sldId id="303" r:id="rId38"/>
    <p:sldId id="304" r:id="rId39"/>
    <p:sldId id="305" r:id="rId40"/>
    <p:sldId id="537" r:id="rId41"/>
    <p:sldId id="307" r:id="rId42"/>
    <p:sldId id="569" r:id="rId43"/>
    <p:sldId id="312" r:id="rId44"/>
    <p:sldId id="570" r:id="rId45"/>
    <p:sldId id="571" r:id="rId46"/>
    <p:sldId id="306" r:id="rId47"/>
    <p:sldId id="562" r:id="rId48"/>
    <p:sldId id="563" r:id="rId49"/>
    <p:sldId id="561" r:id="rId50"/>
    <p:sldId id="560" r:id="rId51"/>
    <p:sldId id="559" r:id="rId52"/>
    <p:sldId id="545" r:id="rId53"/>
    <p:sldId id="544" r:id="rId54"/>
    <p:sldId id="546" r:id="rId55"/>
    <p:sldId id="547" r:id="rId56"/>
    <p:sldId id="548" r:id="rId57"/>
    <p:sldId id="556" r:id="rId58"/>
    <p:sldId id="555" r:id="rId59"/>
    <p:sldId id="552" r:id="rId60"/>
    <p:sldId id="263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3300"/>
    <a:srgbClr val="FF9900"/>
    <a:srgbClr val="FFFF99"/>
    <a:srgbClr val="FFFFCC"/>
    <a:srgbClr val="1CA1AF"/>
    <a:srgbClr val="0F4E95"/>
    <a:srgbClr val="9ECCAD"/>
    <a:srgbClr val="157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2024/9/29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518E9218-33AD-40B6-A535-B5EA4E7333ED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46CEF922-48FC-4CB5-B3A7-4690BA70CB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84" y="0"/>
            <a:ext cx="484311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://vikchas.ru/" TargetMode="External"/><Relationship Id="rId4" Type="http://schemas.openxmlformats.org/officeDocument/2006/relationships/hyperlink" Target="mailto:u2007u@ya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ue.ru/novosti/kogda-pridet-komp-yuternyj-sverhrazum/?ysclid=m1f6romjrk511926922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crdownload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04800" y="1057960"/>
            <a:ext cx="10022541" cy="16632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ru-RU" altLang="zh-CN" sz="4400" b="1" dirty="0">
                <a:solidFill>
                  <a:srgbClr val="7030A0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Прогресс, экономика данных и развитие искусственного интеллекта</a:t>
            </a:r>
            <a:endParaRPr lang="en-US" altLang="zh-CN" sz="4400" b="1" dirty="0">
              <a:solidFill>
                <a:srgbClr val="7030A0"/>
              </a:solidFill>
              <a:latin typeface="Microsoft PhagsPa" panose="020B0502040204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88950" y="3346760"/>
            <a:ext cx="5208662" cy="2520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Часовских Виктор Петрович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Профессор, доктор технических наук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Уральского государственного экономического университета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E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-</a:t>
            </a:r>
            <a:r>
              <a:rPr lang="ru-RU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mail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: 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  <a:hlinkClick r:id="rId4"/>
              </a:rPr>
              <a:t>u2007u@ya.ru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Мой сайт: 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  <a:hlinkClick r:id="rId5"/>
              </a:rPr>
              <a:t>http://vikchas.ru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Презентация на моём сайте </a:t>
            </a:r>
          </a:p>
        </p:txBody>
      </p:sp>
      <p:pic>
        <p:nvPicPr>
          <p:cNvPr id="34" name="bamb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6850" y="-1466850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22397-7A09-7725-2C42-F3B65AC79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40" y="389744"/>
            <a:ext cx="835746" cy="1111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утин_об_экономике_данных">
            <a:hlinkClick r:id="" action="ppaction://media"/>
            <a:extLst>
              <a:ext uri="{FF2B5EF4-FFF2-40B4-BE49-F238E27FC236}">
                <a16:creationId xmlns:a16="http://schemas.microsoft.com/office/drawing/2014/main" id="{80BD8674-CD93-43B6-B03B-82ABEA04D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581" y="1120588"/>
            <a:ext cx="8887048" cy="5041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4A9D3-2545-4A7F-BC4D-283BF4A094CA}"/>
              </a:ext>
            </a:extLst>
          </p:cNvPr>
          <p:cNvSpPr txBox="1"/>
          <p:nvPr/>
        </p:nvSpPr>
        <p:spPr>
          <a:xfrm>
            <a:off x="439271" y="322730"/>
            <a:ext cx="1131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 Владимир Владимирович Путин о больших данных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8252E-45C7-4213-90B1-0CA3BA4AABCE}"/>
              </a:ext>
            </a:extLst>
          </p:cNvPr>
          <p:cNvSpPr txBox="1"/>
          <p:nvPr/>
        </p:nvSpPr>
        <p:spPr>
          <a:xfrm>
            <a:off x="10192629" y="2680447"/>
            <a:ext cx="1999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13.07.2023 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CADB7-C8E6-BDB1-DA3D-7C430D0BE2FF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260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08A094-41B5-4875-8EA4-2F0D5368A699}"/>
              </a:ext>
            </a:extLst>
          </p:cNvPr>
          <p:cNvSpPr/>
          <p:nvPr/>
        </p:nvSpPr>
        <p:spPr>
          <a:xfrm>
            <a:off x="1344707" y="858584"/>
            <a:ext cx="9798423" cy="5140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 России Владимир Владимирович Путин в ходе послания Федеральному собранию 29 февраля 2024 г. заявил, что на реализацию нового нацпроекта «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данных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будет направлено не менее 700 млрд рублей в ближайшие шесть лет.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«Считаю, что к 2030 году нужно сформировать цифровые платформы во всех ключевых отраслях экономики и социальной сферы. Эти и другие комплексные задачи будут решать в рамках нового национального проекта «Экономика данных». Направим на его реализацию в предстоящие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шесть лет не менее 700 млрд рублей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— заявил глава государства.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C0CCC-5A2F-484F-3224-809A77286399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50908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C0DF85-E244-49D2-A417-816D32224028}"/>
              </a:ext>
            </a:extLst>
          </p:cNvPr>
          <p:cNvSpPr/>
          <p:nvPr/>
        </p:nvSpPr>
        <p:spPr>
          <a:xfrm>
            <a:off x="824753" y="396503"/>
            <a:ext cx="10542494" cy="606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Ранее 13 июля 2023 года Президент РФ принял участие в пленарном заседании Форума будущих технологий «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Вычисления и связь. Квантовый мир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Центральное событие посвящено обсуждению приоритетных задач в развитии технологий вычисления и передачи данных, их потенциала для роста экономики и повышения качества жизни людей.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600" dirty="0">
                <a:solidFill>
                  <a:srgbClr val="343136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Указания нашего Президента: 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«Наша принципиальная задача – перевести всю экономику, социальную сферу, органы власти, работу органов власти на качественно новые принципы работы, внедрить управление на новых данных – на основе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больших данных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Всё, что связанно с данными,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большими данными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принимает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критически важное значение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Речь, по сути, идёт о системообразующей инфраструктуре для нашего дальнейшего развития, для будущего нашей экономики в целом.»  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724AC-6B5A-DA0B-CC0A-19F7B31ED393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639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338B11-CC20-49B6-A508-80ACF90ABE75}"/>
              </a:ext>
            </a:extLst>
          </p:cNvPr>
          <p:cNvSpPr/>
          <p:nvPr/>
        </p:nvSpPr>
        <p:spPr>
          <a:xfrm>
            <a:off x="645460" y="148077"/>
            <a:ext cx="10587316" cy="6202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определило Правительство РФ Национальный проект «Экономика данных» рассчитан до 2030 года.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проект  «Экономика данных»  включены следующие направления: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 «Экономика данных»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перевести всю экономику, социальную сферу и органы власти на качественно новые принципы работы, внедрить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на основе данных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выйти на новый уровень в логистике, телемедицине, онлайн-образовании и предоставлении госуслуг.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вступит в действие 01.01.25 г.</a:t>
            </a:r>
            <a:endParaRPr lang="ru-RU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12F1E-8F7D-4C19-AF4C-743612261242}"/>
              </a:ext>
            </a:extLst>
          </p:cNvPr>
          <p:cNvSpPr txBox="1"/>
          <p:nvPr/>
        </p:nvSpPr>
        <p:spPr>
          <a:xfrm>
            <a:off x="1425388" y="1398494"/>
            <a:ext cx="7736540" cy="283911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Передача данных и развитие систем связи.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Хранение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Стандарты и протоколы работы с данными.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и анализ данных, репозитории открытого кода.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2E5A5-0CA9-95D0-ACB1-F23D1EEAD93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4306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347C4-48C4-46CF-9E36-7875B85483E9}"/>
              </a:ext>
            </a:extLst>
          </p:cNvPr>
          <p:cNvSpPr/>
          <p:nvPr/>
        </p:nvSpPr>
        <p:spPr>
          <a:xfrm>
            <a:off x="851648" y="174794"/>
            <a:ext cx="10730753" cy="602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приведенного высказывания о прогрессе в РФ до 2030 года (это наше будущее) наибольший интерес представляют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больший данные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больших данных написано много монографий и научных статей, остановлюсь только на том, что определило большие данные, можно ли от них отказаться, и как устранять проблемы больших данных.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 начала 20-го века, примерно 80 лет назад, создал электронную вычислительную машину (ЭВМ). Началось производство ЭВМ и внедрение их в сферы деятельности человека. Первый успех в банковском секторе и расчетах в интересах военного сектора производства и армии. </a:t>
            </a:r>
          </a:p>
          <a:p>
            <a:pPr indent="444500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Началось массовое производство ЭВМ и массовое внедрение во все сферы деятельности человека.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2DAC6-0D81-7C5A-D29C-43C1E62CE159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59097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15A854-D41A-4523-93BA-780FC0C511D9}"/>
              </a:ext>
            </a:extLst>
          </p:cNvPr>
          <p:cNvSpPr/>
          <p:nvPr/>
        </p:nvSpPr>
        <p:spPr>
          <a:xfrm>
            <a:off x="632011" y="230343"/>
            <a:ext cx="10927977" cy="551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Любая ЭВМ создает на выходе данные и все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понятно всем, и устранить данное достижение интеллекта человека нельзя. 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100" dirty="0" err="1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(исследовательская компания, которая специализируется на изучении рынка информационных технологий, США) в настоящее время в мире работает: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2 миллиардов;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14 миллиардов, ожидается к 2025 году 18,22 миллиарда;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1000;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для IPv4, полагая один сервер, один 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-адрес - 4,2 миллиарда.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	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конечно </a:t>
            </a:r>
            <a:r>
              <a:rPr lang="ru-RU" sz="21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 данные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ну и что?   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28054-C770-F330-80F7-E04479C6831D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1608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10300B-3FAE-4759-AEE2-A3C56D07E662}"/>
              </a:ext>
            </a:extLst>
          </p:cNvPr>
          <p:cNvSpPr/>
          <p:nvPr/>
        </p:nvSpPr>
        <p:spPr>
          <a:xfrm>
            <a:off x="528918" y="161789"/>
            <a:ext cx="11304494" cy="606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последнее время утверждается: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микроэлектронные технологии заканчиваются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они достигли физических ограничений и будущий прогресс — это квантовые и фотонные машины.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овременные технологии микроэлектроники это  </a:t>
            </a:r>
            <a:r>
              <a:rPr lang="ru-RU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наноразмеры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читалось, что предел 10 и 7 нанометров (</a:t>
            </a:r>
            <a:r>
              <a:rPr lang="ru-RU" sz="28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условная цифра, означающая плотность размещения транзисторов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процессор, вмещающий всего 1 млн транзисторов будет работать гораздо медленней, чем тот, внутри которого находятся 10 млн транзисторов; в 10-нм процессоре </a:t>
            </a:r>
            <a:r>
              <a:rPr lang="en-US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 A11 Bionic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содержится 4.3 млрд транзисторов, а в 7-нм </a:t>
            </a:r>
            <a:r>
              <a:rPr lang="en-US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 A13 Bionic — 8.5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 транзисторов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технология FinFET (полевой транзистор с плавником). Но появились новые структуры - так называемые Multi Bridge Channel FET, которые также имеют хорошие перспективы.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45513-03CE-C8F9-5AC3-0306CD7B0F50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0167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AAB5BD-9A74-42CF-BFB8-559327431478}"/>
              </a:ext>
            </a:extLst>
          </p:cNvPr>
          <p:cNvSpPr/>
          <p:nvPr/>
        </p:nvSpPr>
        <p:spPr>
          <a:xfrm>
            <a:off x="968188" y="632240"/>
            <a:ext cx="10255623" cy="559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2021-м компания Samsung представила 3-нанометровый процессор и объявила о том, что в 2025 году она перейдет на 2 нанометра.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представляют собой современные микросхемы? Если мы возьмем 3-нанометровые технологии, то на один квадратный миллиметр приходится примерно 300 миллионов транзисторов (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доклада президента РАН академика Г.Я. Красникова на заседании президиума ДВО РАН 20 августа 2024 г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То есть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обычной микросхеме размером в несколько квадратных сантиметров уместятся несколько миллиардов транзисторов</a:t>
            </a:r>
            <a:r>
              <a:rPr lang="ru-RU" sz="28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там не только транзисторы, а еще конденсаторы, емкости, сопротивления.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D0114-439C-A77B-B09A-30A2A20164C3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32341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B382D9-BE43-40C4-8070-2F78BCBFAEDB}"/>
              </a:ext>
            </a:extLst>
          </p:cNvPr>
          <p:cNvSpPr/>
          <p:nvPr/>
        </p:nvSpPr>
        <p:spPr>
          <a:xfrm>
            <a:off x="582706" y="167049"/>
            <a:ext cx="10560424" cy="6523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считаем, что в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2035 году на одной микросхеме разместятся более трех триллионов транзисторов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иллюстрации я обычно привожу пример: в голове находятся 70 миллиардов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нейронов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здесь в одной микросхеме - 3 триллиона транзисторов. По-разному можно оценивать, сколькими транзисторами можно моделировать нейрон, но это открывает большие возможности перед искусственным интеллектом, в основе которого - цифровая модель нейронов», - констатировал Г. Красников.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99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Мои замечания</a:t>
            </a:r>
            <a:r>
              <a:rPr lang="ru-RU" sz="2800" dirty="0">
                <a:solidFill>
                  <a:srgbClr val="34313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i="1" dirty="0">
                <a:solidFill>
                  <a:srgbClr val="34313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нейрон головного мозга моделируем в цифровой форме, а в головном мозге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процессы образуют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цифровую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составляющую. Сравнение  трех триллионов транзисторов и 70 миллиардов нейронов не корректно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 головного мозга и транзистор микросхемы не одно и тоже.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44459-63D3-AD99-68A5-9C3EAD9FC4A1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34753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B3A09A-8602-42BC-81EA-1FDB3002434C}"/>
              </a:ext>
            </a:extLst>
          </p:cNvPr>
          <p:cNvSpPr/>
          <p:nvPr/>
        </p:nvSpPr>
        <p:spPr>
          <a:xfrm>
            <a:off x="1116106" y="481884"/>
            <a:ext cx="9959788" cy="55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последние 30 лет производительность компьютеров выросла в миллиард раз. То есть если раньше какая-то задача на компьютере решалась 10 лет, то сейчас этот процесс занимает доли секунды. 	Специалисты видят, что, наконец, пошли значимые (</a:t>
            </a:r>
            <a:r>
              <a:rPr lang="ru-RU" sz="2400" b="1" i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будущие ИИ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исследования по обработке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больших баз данных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все заговорили об искусственном интеллекте. На самом деле, как считает глава РАН, пока еще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прорыва нет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мы уже живем «в ожидании бума».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Мои замечания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квантовые и фотонные вычислительные машины   эффективны, где </a:t>
            </a:r>
            <a:r>
              <a:rPr lang="ru-RU" sz="24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данных, но </a:t>
            </a:r>
            <a:r>
              <a:rPr lang="ru-RU" sz="24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вычислений, большие данные они не обрабатывают, это новое дополнение к традиционной ЭВМ.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50416-720B-4611-87FF-CBE70773914E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0044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19E6D9-8E42-899B-80BB-F1C347571757}"/>
              </a:ext>
            </a:extLst>
          </p:cNvPr>
          <p:cNvSpPr txBox="1"/>
          <p:nvPr/>
        </p:nvSpPr>
        <p:spPr>
          <a:xfrm>
            <a:off x="1021296" y="103383"/>
            <a:ext cx="10636221" cy="567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kumimoji="0" lang="ru-RU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ПРОГРЕСС</a:t>
            </a:r>
          </a:p>
          <a:p>
            <a:pPr lvl="0">
              <a:lnSpc>
                <a:spcPct val="107000"/>
              </a:lnSpc>
            </a:pPr>
            <a:endParaRPr lang="ru-RU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Прогресс: буквально — «движение вперед».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Выделяют, изучают и развивают социальный прогресс, политический, материальный, культурный, научный, технологический, научно-технический прогресс и т.д. и т.п. 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Моя лекция посвящена в основном технологическому, научно-техническому прогрессу и частично социальному.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EB004-D854-C223-AE17-CC43FFB1DF39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764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A6F221-0102-460A-BE2F-1415C546B2F4}"/>
              </a:ext>
            </a:extLst>
          </p:cNvPr>
          <p:cNvSpPr/>
          <p:nvPr/>
        </p:nvSpPr>
        <p:spPr>
          <a:xfrm>
            <a:off x="788894" y="549383"/>
            <a:ext cx="10614212" cy="55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использование больших данных не имеет законченных технологий сбора данных, хранения данных, обработки и анализа данных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Существует множество источников больших данных,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предназначенных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точного статистического анализа — 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опросы в интернете, просмотры страниц в Контакте, Твиттере, Википедии, Google </a:t>
            </a:r>
            <a:r>
              <a:rPr lang="ru-RU" sz="2400" dirty="0" err="1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анализ частотности хештегов (Хештеги — метки в публикации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др. Непонятная корреляция и запутанная причинно-следственная связь часто ставят в тупик начинающих обработчиков больших данных. В результате появляются модели, безупречные с точки зрения математики и совершенно не жизнеспособные в реальности.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A28BA-020E-05EF-9814-78C13686E171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1036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1BDE1-B73D-4DBF-9232-38F25D84A818}"/>
              </a:ext>
            </a:extLst>
          </p:cNvPr>
          <p:cNvSpPr/>
          <p:nvPr/>
        </p:nvSpPr>
        <p:spPr>
          <a:xfrm>
            <a:off x="1264024" y="650634"/>
            <a:ext cx="938604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Например: существует центр по учету НЛО, его база больших данных, в качестве отчета публикуется график появления НЛО. Учет ведётся с 1963 года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A14B5-EC3F-4EB3-95D8-6DB8CF1B1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65" y="2148840"/>
            <a:ext cx="8695764" cy="38485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1AFAA-AF22-661F-8A67-76031AAE858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6464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1FBFEB-5AB8-4F9E-BCD6-4257DB2C1923}"/>
              </a:ext>
            </a:extLst>
          </p:cNvPr>
          <p:cNvSpPr/>
          <p:nvPr/>
        </p:nvSpPr>
        <p:spPr>
          <a:xfrm>
            <a:off x="600636" y="163816"/>
            <a:ext cx="10820399" cy="271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Число зарегистрированных случаев из базы данных Национального центра отчетности по НЛО в течение многих лет оставалось примерно на одном уровне, однако в 1993 году произошел резкий скачок. Реальная же причина заключалась в том, что в сентябре 1993 года вышел первый эпизод «Секретных материалов» (на пике его посмотрели более 25 млн человек).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представляют данные, которые показывают частоту наблюдений НЛО в зависимости от времени суток и дня недели (желто-оранжевым окрашена наибольшая частота случаев наблюдения)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7F2EA-2F81-4482-85A6-D9D0A53010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1" y="2533770"/>
            <a:ext cx="6995608" cy="2654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966B38-924C-443C-B587-26219C5D913A}"/>
              </a:ext>
            </a:extLst>
          </p:cNvPr>
          <p:cNvSpPr/>
          <p:nvPr/>
        </p:nvSpPr>
        <p:spPr>
          <a:xfrm>
            <a:off x="932331" y="5187876"/>
            <a:ext cx="10820398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сделать вывод - пришельцы чаще высаживаются на Землю в выходные, потому что в остальное время они ходят на работу.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реальный пример показывает </a:t>
            </a:r>
            <a:r>
              <a:rPr lang="ru-RU" sz="20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большую сложность использования больших данных в реальных задачах и особенно, если это альтернативы для принятия решений ИИ</a:t>
            </a: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6695D-0BB5-DE2D-75E1-DB6413933626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5536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449BAA-CE30-4D9D-937D-C3B35DB3F396}"/>
              </a:ext>
            </a:extLst>
          </p:cNvPr>
          <p:cNvSpPr/>
          <p:nvPr/>
        </p:nvSpPr>
        <p:spPr>
          <a:xfrm>
            <a:off x="546847" y="179195"/>
            <a:ext cx="11134165" cy="650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самых больших проблем, связанных с проектами по работе с большими данными, сводится к успешному использованию полученной информации.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Многие приложения и системы собирают данные, но организациям часто сложно понять, что является ценным, и, исходя из этого, эффективно применять эту информацию.</a:t>
            </a:r>
            <a:endParaRPr lang="en-US" sz="2400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Алгоритмы аналитики и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основанные на больших данных, могут давать плохие результаты, когда в системах больших данных возникают проблемы с качеством данных.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Эти проблемы очень сложно аудировать и выявлять, поскольку группы управления данными и аналитики пытаются получить все больше и больше разных типов данных.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объёма данных приводит к появлению термина Big Data.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научной литературе утверждается, что этот термин предложен редактором журнала Nature Клиффорд Линч в 2008 году.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Однако следует заметить, что данный термин появился в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50-ые годы прошлого века с началом формирования аэрокосмических баз данных снимков Земли (наша страна лидировала в аэрокосмических технологиях).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0232D-CA24-547A-015A-D401D5D6735F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0508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44315-5D94-49F0-9460-369E988D286D}"/>
              </a:ext>
            </a:extLst>
          </p:cNvPr>
          <p:cNvSpPr/>
          <p:nvPr/>
        </p:nvSpPr>
        <p:spPr>
          <a:xfrm>
            <a:off x="719138" y="650011"/>
            <a:ext cx="112148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50-е годы прошлого века наша страна лидировала в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-технологиях.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Была создана ЭВМ, самая быстродействующая в Мире (академик Лебедев Сергей Алексеевич) ЭВМ МЭСМ и еще 15 типов новых ЭВМ.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Связь нового поколения в конце 50-х годов разработал академик Глушков В.М., сеть для всей страны ОГАС с использованием спутниковых и проводных каналов для этого он разработал лучший, для того времени, компьютер «Мир».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ОГАС это Российский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МИР-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компьютер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(выпущено порядка 300000 штук, патент купили американцы). Глушков В.М. разработал концепцию безбумажной технологии в управлении (монография издана в 1962 г.)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D94D8-5CDA-094B-0BBB-B07E5D2B3B10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41020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08595A-E3EE-4D08-82A2-02BFEF6490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9" y="2100884"/>
            <a:ext cx="6696637" cy="330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9C19BC-65D9-49EB-89FE-6F05FEA4B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27" y="2174751"/>
            <a:ext cx="4580964" cy="3161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13D92-D709-4441-AB23-96EDAD36E15E}"/>
              </a:ext>
            </a:extLst>
          </p:cNvPr>
          <p:cNvSpPr txBox="1"/>
          <p:nvPr/>
        </p:nvSpPr>
        <p:spPr>
          <a:xfrm>
            <a:off x="1264024" y="295835"/>
            <a:ext cx="854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Предлагаемый вариант Интернет (Российский) и персональная ЭВМ для этой сети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59856-692B-BAE8-B655-1B5D72DCE35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2055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21C71-2A72-4493-B03E-603E08C092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09" y="156210"/>
            <a:ext cx="6482155" cy="319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4748FA-A399-4CF7-A27B-424CC75FBD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50" y="3447415"/>
            <a:ext cx="6553872" cy="32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27694-AA7C-4123-96B4-4CD5A85F8EEF}"/>
              </a:ext>
            </a:extLst>
          </p:cNvPr>
          <p:cNvSpPr txBox="1"/>
          <p:nvPr/>
        </p:nvSpPr>
        <p:spPr>
          <a:xfrm>
            <a:off x="753035" y="1389529"/>
            <a:ext cx="1999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1980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945FC-8721-486B-AB83-2088C96E92A2}"/>
              </a:ext>
            </a:extLst>
          </p:cNvPr>
          <p:cNvSpPr txBox="1"/>
          <p:nvPr/>
        </p:nvSpPr>
        <p:spPr>
          <a:xfrm>
            <a:off x="233083" y="4151272"/>
            <a:ext cx="28011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сети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данных 2024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A96C5-FEC6-4583-8522-FD5659BAFACE}"/>
              </a:ext>
            </a:extLst>
          </p:cNvPr>
          <p:cNvSpPr txBox="1"/>
          <p:nvPr/>
        </p:nvSpPr>
        <p:spPr>
          <a:xfrm>
            <a:off x="9646022" y="4823012"/>
            <a:ext cx="254597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CF5A9-B085-E8DD-2255-B6770192EFD0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711307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F7EC82-15C3-430C-AAD9-3AFB4303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08" y="2201396"/>
            <a:ext cx="8932639" cy="4402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3E730-A78C-4DFE-A90E-C1A7CFD9B21D}"/>
              </a:ext>
            </a:extLst>
          </p:cNvPr>
          <p:cNvSpPr txBox="1"/>
          <p:nvPr/>
        </p:nvSpPr>
        <p:spPr>
          <a:xfrm>
            <a:off x="1093694" y="145283"/>
            <a:ext cx="10201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горизонте текущего десятилетия нужно обеспечить доступ к высокоскоростному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всей территории России. Решим эту задачу в том числе за счет кратного наращивания нашей спутниковой группировки, направим на ее развитие 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 млрд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руб.»,— заявил Владимир Путин во время послания Федеральному собранию 2024 г. Новая технология больших данных и 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C9884-C62F-AAB2-B2F1-1D67960D651E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98979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F8D548-C45B-4093-91B2-58F314C5DE8E}"/>
              </a:ext>
            </a:extLst>
          </p:cNvPr>
          <p:cNvSpPr/>
          <p:nvPr/>
        </p:nvSpPr>
        <p:spPr>
          <a:xfrm>
            <a:off x="932330" y="276842"/>
            <a:ext cx="10327340" cy="6098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данных, которые созданы и хранятся на мировом уровне, продолжает расти с каждым днем. Ежедневно создается 2,5 эксабайта (1 эксабайт = миллиард гигабайт): 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 данные не являются заменой традиционных методов, скорее их нужно использовать как вспомогательный инструмент.</a:t>
            </a:r>
            <a:endParaRPr lang="ru-RU" sz="3200" dirty="0">
              <a:solidFill>
                <a:srgbClr val="9966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200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отличие от традиционных данных, большие данные не могут дать точный ответ на традиционно поставленный вопрос. Вместо этого они определяют те сферы, которые требуют более детального изучения для обнаружения проблемы.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Перед тем как начать работать с большими данными, нужно определиться с целями, которые нужно достичь, и в зависимости от этого определиться, какую именно информацию и в каком количестве нужно собрать. Чем глубже вы знаете область, из которой получены данные, тем точнее будет ваш прогноз и тем интереснее будут факты, которые вы найдете.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18C4E-0C31-51FD-9F89-1EF826B953D6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000718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25CE30-DD2F-4A78-B4BC-5730E6A10A1F}"/>
              </a:ext>
            </a:extLst>
          </p:cNvPr>
          <p:cNvSpPr txBox="1"/>
          <p:nvPr/>
        </p:nvSpPr>
        <p:spPr>
          <a:xfrm>
            <a:off x="528406" y="498949"/>
            <a:ext cx="113672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 средством изучения и преобразования больших данных выступает 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машинное обучение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базовая информационная технология.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Результатом работы машинного обучения является функция, которая аппроксимирует (восстанавливает) неизвестную зависимость в обрабатываемых данных.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Машинное обучение является не только математической, но и прикладной, инженерной дисциплиной. Практически ни одно исследование в области машинного обучения не обходится без последующего тестирования на реальных данных для проверки практической работоспособности разрабатываемого метода.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75F65-3538-B0DF-C3C1-2CD8D9F4D011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52392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79075C-73A8-4F95-A92F-29C25E579AD9}"/>
              </a:ext>
            </a:extLst>
          </p:cNvPr>
          <p:cNvSpPr/>
          <p:nvPr/>
        </p:nvSpPr>
        <p:spPr>
          <a:xfrm>
            <a:off x="869577" y="640085"/>
            <a:ext cx="10443882" cy="5296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634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Прошло чуть менее четверти XXI века и за это время свершилось несколько технологических прорывов.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634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Наибольшее развитие происходит в информационной сфере (</a:t>
            </a:r>
            <a:r>
              <a:rPr lang="en-US" sz="2800" dirty="0">
                <a:solidFill>
                  <a:srgbClr val="3634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sz="2800" dirty="0">
                <a:solidFill>
                  <a:srgbClr val="36343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появились: Интернет,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социальные сети, беспилотные летательные аппараты (направление БЛА), мобильный интернет, виртуальная и дополненная реальность, искусственный интеллект, электрические   и беспилотные автомобили, искусственные органы и протезирование.  Сфере </a:t>
            </a:r>
            <a:r>
              <a:rPr lang="en-US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уделю наибольшее внимание.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597A5-4742-2905-A736-AD462D49A766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9902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E38239-59ED-4475-AC17-0A27EBDF52AC}"/>
              </a:ext>
            </a:extLst>
          </p:cNvPr>
          <p:cNvSpPr/>
          <p:nvPr/>
        </p:nvSpPr>
        <p:spPr>
          <a:xfrm>
            <a:off x="968188" y="269791"/>
            <a:ext cx="1049767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машинного обучения:</a:t>
            </a:r>
          </a:p>
          <a:p>
            <a:pPr lvl="0" algn="just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Предоставляет прогноз на основе выборки объектов с различными признаками.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Выявляет категории объектов на основе имеющихся параметров.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Кластеризация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Разделяет данные на схожие категории по объединяющему признаку.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Отделяет данные с заданными параметрами от остального массива данных.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Работает с объемами данных за определенный период и предсказывает на основе анализа их значение через заданный период времени.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новых свойств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литературе называют знание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 Исследует зависимости между рядом показателей одного и того же явления или события.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2E96F-B829-5958-93B4-EA79D084D6D6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0580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B42DD9-38E2-47DC-8A04-9BC3CA413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1" y="1471085"/>
            <a:ext cx="4929820" cy="467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88B99-9DAE-41B2-AFE6-99D5ED1D670A}"/>
              </a:ext>
            </a:extLst>
          </p:cNvPr>
          <p:cNvSpPr txBox="1"/>
          <p:nvPr/>
        </p:nvSpPr>
        <p:spPr>
          <a:xfrm>
            <a:off x="717176" y="640088"/>
            <a:ext cx="10685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рисунка машинное обучение в бизнесе можно представить следующим  образом</a:t>
            </a:r>
            <a:r>
              <a:rPr lang="ru-RU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5826F-AF5B-4819-BE84-173E2FD5D2C6}"/>
              </a:ext>
            </a:extLst>
          </p:cNvPr>
          <p:cNvSpPr txBox="1"/>
          <p:nvPr/>
        </p:nvSpPr>
        <p:spPr>
          <a:xfrm>
            <a:off x="252550" y="1694329"/>
            <a:ext cx="56083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4500" algn="just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Машинное обучение обеспечивает инструменты для извлечения ценной информации из этих данных. </a:t>
            </a:r>
            <a:endParaRPr lang="ru-RU" sz="2200" dirty="0">
              <a:solidFill>
                <a:srgbClr val="000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4500" algn="just"/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машинного обучения определяют поступающие данные и выявляют связанные с ними закономерности, которые впоследствии преобразуются в ценные идеи и могут быть внедрены в бизнес-операции для автоматизации некоторых аспектов процесса принятия решений.</a:t>
            </a:r>
            <a:endParaRPr lang="ru-RU" sz="2200" dirty="0">
              <a:solidFill>
                <a:srgbClr val="000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90D2B-5BF0-7FEE-4863-DDA129B1DFA6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510315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C401E2-3E10-42A6-BBD8-C27165000E1A}"/>
              </a:ext>
            </a:extLst>
          </p:cNvPr>
          <p:cNvSpPr/>
          <p:nvPr/>
        </p:nvSpPr>
        <p:spPr>
          <a:xfrm>
            <a:off x="1057835" y="495445"/>
            <a:ext cx="10192871" cy="55185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это сложное понятие, для которого не существует однозначного определения, однако он используется специалистами в различных областях: писателями, журналистами, в бизнесе и науке. Разные специалисты вкладывают свой смысл в это понятие.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последнем издание фундаментального учебника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Рассел, </a:t>
            </a:r>
            <a:r>
              <a:rPr lang="ru-RU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Норвинг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 современный подход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(основной учебник университетов США, Европы, КНР) приведено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разных определений ИИ.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08097-C516-8045-1A3C-A3EA0D8B0E7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3887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1C6D4-1DAE-4F97-A78C-66CE1286D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5" y="1913965"/>
            <a:ext cx="3293624" cy="4666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6F751-F7D6-4429-AD0B-54AADB294179}"/>
              </a:ext>
            </a:extLst>
          </p:cNvPr>
          <p:cNvSpPr txBox="1"/>
          <p:nvPr/>
        </p:nvSpPr>
        <p:spPr>
          <a:xfrm>
            <a:off x="3889819" y="0"/>
            <a:ext cx="80054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выдающие учёные по ИИ, теории систем и алгебраической биологии.</a:t>
            </a:r>
          </a:p>
          <a:p>
            <a:pPr indent="444500"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Докладов - 114. В них приводились определения ИИ -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естественного –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новые определения и они дополняют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фундаментального учебника по 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F4344-9C74-423A-AA64-19A7A0DA5745}"/>
              </a:ext>
            </a:extLst>
          </p:cNvPr>
          <p:cNvSpPr txBox="1"/>
          <p:nvPr/>
        </p:nvSpPr>
        <p:spPr>
          <a:xfrm>
            <a:off x="45108" y="192360"/>
            <a:ext cx="3892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26 по 30 августа 2024 г.   В Москве прошел ВСЕМИРНЫЙ КОНГРЕС 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ИИ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«СОЗНАНИЕ 2024».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651F7-C15D-4B87-B4E2-31DD4CE9E315}"/>
              </a:ext>
            </a:extLst>
          </p:cNvPr>
          <p:cNvSpPr txBox="1"/>
          <p:nvPr/>
        </p:nvSpPr>
        <p:spPr>
          <a:xfrm flipH="1">
            <a:off x="4033538" y="1913965"/>
            <a:ext cx="7813857" cy="4524315"/>
          </a:xfrm>
          <a:prstGeom prst="rect">
            <a:avLst/>
          </a:prstGeom>
          <a:solidFill>
            <a:srgbClr val="FFFFCC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инструмент целеисполнения.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материальная система, которая обладает информацией и обрабатывает её.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какой бы форме и на каком бы уровне развития он ни находился, предназначен для решения проблем, что является лишь второстепенной задачей для человеческого интеллекта.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упрощённая часть естественного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человека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сознание, мышление, память и прогнозирование.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3E5C3-5152-B09C-5A40-FA3B596D64AC}"/>
              </a:ext>
            </a:extLst>
          </p:cNvPr>
          <p:cNvSpPr txBox="1"/>
          <p:nvPr/>
        </p:nvSpPr>
        <p:spPr>
          <a:xfrm>
            <a:off x="11376466" y="6438280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988472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60810A-765A-4F62-9791-03B8864E8E8F}"/>
              </a:ext>
            </a:extLst>
          </p:cNvPr>
          <p:cNvSpPr/>
          <p:nvPr/>
        </p:nvSpPr>
        <p:spPr>
          <a:xfrm>
            <a:off x="986125" y="2253607"/>
            <a:ext cx="102197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Эммануила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интеллектуальный, интеллект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созерцание, рассудок и разум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Георга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Гегеля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созерцание, представление и мышление.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9F0FD6-0AD3-49AF-953D-930DFC8AE3FC}"/>
              </a:ext>
            </a:extLst>
          </p:cNvPr>
          <p:cNvSpPr/>
          <p:nvPr/>
        </p:nvSpPr>
        <p:spPr>
          <a:xfrm>
            <a:off x="1219215" y="438834"/>
            <a:ext cx="1004044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Приведу определения не математиков и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философов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1E924-7C89-370D-B9B7-AD794A7715B5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174394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B1966-BC1E-4870-BC60-FDFBD445068A}"/>
              </a:ext>
            </a:extLst>
          </p:cNvPr>
          <p:cNvSpPr txBox="1"/>
          <p:nvPr/>
        </p:nvSpPr>
        <p:spPr>
          <a:xfrm>
            <a:off x="484094" y="107576"/>
            <a:ext cx="11403106" cy="663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очевидным, что    при определении понятия искусственного интеллекта следует отталкиваться от определения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естественного интеллекта выдающимися философами, будем полагать что это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мозга человека решать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 (созерцание, представление и мышление)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путем приобретения запоминания и целенаправленного преобразования знаний, использования этих знаний для управления средой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7188" algn="just">
              <a:lnSpc>
                <a:spcPct val="12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 полагать, интеллектуальная задача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задача, связанная с отысканием алгоритма решения задач некоторого класса.</a:t>
            </a:r>
          </a:p>
          <a:p>
            <a:pPr indent="357188" algn="just">
              <a:lnSpc>
                <a:spcPct val="12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точное предписание (инструкция) о выполнении в определенной последовательности операций для решения любой задачи из некоторого класса задач. </a:t>
            </a:r>
          </a:p>
          <a:p>
            <a:pPr indent="447675" algn="just">
              <a:lnSpc>
                <a:spcPct val="120000"/>
              </a:lnSpc>
            </a:pPr>
            <a:r>
              <a:rPr lang="ru-RU" sz="26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это свойство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искусственных систем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решать интеллектуальные задачи, для которых отсутствует алгоритм решения.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just">
              <a:lnSpc>
                <a:spcPct val="110000"/>
              </a:lnSpc>
              <a:spcBef>
                <a:spcPts val="600"/>
              </a:spcBef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Сформулировал академик РАН Игорь Анатольевич Каляев, председатель Совета РАН по приоритетному направлению Стратегии научно-технологического развития России.</a:t>
            </a:r>
            <a:endParaRPr lang="ru-RU" sz="16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AFD1B-6CAF-2C1E-5BBC-747A8C26E719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003556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BD50AF-1DE9-497B-851F-F95F49420906}"/>
              </a:ext>
            </a:extLst>
          </p:cNvPr>
          <p:cNvSpPr/>
          <p:nvPr/>
        </p:nvSpPr>
        <p:spPr>
          <a:xfrm>
            <a:off x="681318" y="503086"/>
            <a:ext cx="10829364" cy="5511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500"/>
              </a:spcAft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программы, которые сегодня относят к классу интеллектуальных, никакого отношения к ИИ не имеют, они образуют 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ru-RU" sz="4000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ИИ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49580" algn="just"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ИИ образуют то, что принято называть 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слабый искусственный интеллект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стало понятным, что будущее за</a:t>
            </a:r>
          </a:p>
          <a:p>
            <a:pPr lvl="0" algn="just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 искусственным интеллектом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2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технологиями которых пока еще нет.</a:t>
            </a:r>
            <a:endParaRPr lang="ru-RU" sz="3200" i="1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49D1A-0356-70C2-9D24-177B96A50951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596860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37EA6-9049-4D5F-A4D1-18D07AC42397}"/>
              </a:ext>
            </a:extLst>
          </p:cNvPr>
          <p:cNvSpPr txBox="1"/>
          <p:nvPr/>
        </p:nvSpPr>
        <p:spPr>
          <a:xfrm>
            <a:off x="510988" y="645459"/>
            <a:ext cx="1127759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буду рассматривать историю возникновения и развития искусственного интеллекта, желающие могут посмотреть мою открытую лекцию по ссылке </a:t>
            </a:r>
          </a:p>
          <a:p>
            <a:r>
              <a:rPr lang="ru-RU" dirty="0"/>
              <a:t> </a:t>
            </a:r>
            <a:r>
              <a:rPr lang="en-US" dirty="0">
                <a:hlinkClick r:id="rId2"/>
              </a:rPr>
              <a:t>https://www.usue.ru/novosti/kogda-pridet-komp-yuternyj-sverhrazum/?ysclid=m1f6romjrk511926922</a:t>
            </a:r>
            <a:r>
              <a:rPr lang="ru-RU" dirty="0"/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состояние дел в ИИ  на лето 2024 года можно охарактеризовать следующим образом.</a:t>
            </a:r>
          </a:p>
          <a:p>
            <a:pPr marR="1160" lvl="0" indent="444500" algn="just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8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точки зрения адаптивности все существующие системы ИИ на основе любых известных подходов предполагают функционирование в ограниченном наборе задач и условий и не способны самообучаться функционированию в условиях существенно новых. То есть они являются программируемыми, хотя сложность их программирования заметно снизилась, а способность к обучению возросла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3A3D5-5D57-1F3C-4F63-AEA106447D8F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244192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16AFCB-4FA6-4467-9E7B-C5D1B325E59F}"/>
              </a:ext>
            </a:extLst>
          </p:cNvPr>
          <p:cNvSpPr/>
          <p:nvPr/>
        </p:nvSpPr>
        <p:spPr>
          <a:xfrm>
            <a:off x="726141" y="553720"/>
            <a:ext cx="106142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60" lvl="0" algn="just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точки зрения автономности систем ИИ все существующие системы не являются автономными и </a:t>
            </a:r>
            <a:r>
              <a:rPr lang="ru-RU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 функционировать без живого </a:t>
            </a:r>
            <a:r>
              <a:rPr lang="ru-RU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оператора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отвечающего за запуск и остановку, техобслуживание, целеполагание и определение режимов работы в зависимости от тех или иных условий или задач. То есть они остаются управляемыми. Особенно это очевидно в областях, характеризующихся высокими рисками или высокой априорной неопределенностью (даже робот-пылесос без помощи человека не проживет и пары дней в обычной квартире).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BD9BF-3964-9D80-B49B-6F7D94FF39C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654095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17023-229F-4B40-AE67-933C931D7559}"/>
              </a:ext>
            </a:extLst>
          </p:cNvPr>
          <p:cNvSpPr/>
          <p:nvPr/>
        </p:nvSpPr>
        <p:spPr>
          <a:xfrm>
            <a:off x="757517" y="181957"/>
            <a:ext cx="1099034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точки зрения </a:t>
            </a:r>
            <a:r>
              <a:rPr lang="ru-RU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интегративности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отдельные программные компоненты, совместимые с другими компонентами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современные системы ИИ являются не системами, обладающими интеллектом как таковым (даже ограниченным), а это: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компьютерного зрения,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в пространстве,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целей,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естественного языка,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данных (машинного обучения),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символьной информации (рассуждений на основе знаний) и т.д.</a:t>
            </a:r>
          </a:p>
          <a:p>
            <a:pPr lvl="0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системы интегративными не являются.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39374-9816-53DB-4BA5-62D0AE31D840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62295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99897C-4E9B-43CC-915B-1EBDF913658B}"/>
              </a:ext>
            </a:extLst>
          </p:cNvPr>
          <p:cNvSpPr/>
          <p:nvPr/>
        </p:nvSpPr>
        <p:spPr>
          <a:xfrm>
            <a:off x="860612" y="530926"/>
            <a:ext cx="10694893" cy="606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2011 году немецкое правительство решило применить новые цифровые инновации для развития обрабатывающей промышленности Германии. Был инициализирован проект Индустрия 4.0. Проект был принят в рамках плана «Хай-тек стратегия 2020». Стала очевидной промышленная революционность предложенных цифровых инноваций. Термин был популяризирован в 2016 году Клаусом Швабом изданием книг «Четвертая промышленная революция» и «Технологии Четвертой промышленной революции».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июля 2017 года Правительством Российской Федерации была утверждена программа «Цифровая экономика Российской Федерации» и определены сквозные технологии, включающие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 данные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0D77A-FDFE-2485-91D3-E95523B73F59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2314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6E652D-DC7A-4863-A334-25FA53881801}"/>
              </a:ext>
            </a:extLst>
          </p:cNvPr>
          <p:cNvSpPr/>
          <p:nvPr/>
        </p:nvSpPr>
        <p:spPr>
          <a:xfrm>
            <a:off x="318247" y="122197"/>
            <a:ext cx="11542059" cy="649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доверия к ИИ</a:t>
            </a:r>
          </a:p>
          <a:p>
            <a:pPr algn="ctr">
              <a:lnSpc>
                <a:spcPct val="120000"/>
              </a:lnSpc>
            </a:pPr>
            <a:endParaRPr lang="ru-RU" sz="1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требующие решения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объяснительных механизмов функционирования ИИ.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принципов распределения ответственности за принимаемые решения в социотехнических системах, объединяющих в едином контуре управления ЕИ и ИИ.</a:t>
            </a:r>
          </a:p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методов формирования и представления знаний в форме онтологий (</a:t>
            </a:r>
            <a:r>
              <a:rPr lang="ru-RU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новые факты, выявить скрытые взаимосвязи между элементами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однозначно понимаемых ЕИ и ИИ.</a:t>
            </a:r>
          </a:p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мультимодельных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интерфейсов общения ЕИ и ИИ (в том числе не имеющих точных сенсорных интерпретаций, например, эмоциональных, интуитивных, нравственных, эстетических и т.п.)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2AD2A-C8EA-963C-7DA8-615515C67EB8}"/>
              </a:ext>
            </a:extLst>
          </p:cNvPr>
          <p:cNvSpPr txBox="1"/>
          <p:nvPr/>
        </p:nvSpPr>
        <p:spPr>
          <a:xfrm>
            <a:off x="11080375" y="6311153"/>
            <a:ext cx="432356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174760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8A001-2676-4B11-BA88-183D9202D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047"/>
            <a:ext cx="8408893" cy="5853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8940F-D82C-4D6D-A144-4ACEA48DD216}"/>
              </a:ext>
            </a:extLst>
          </p:cNvPr>
          <p:cNvSpPr txBox="1"/>
          <p:nvPr/>
        </p:nvSpPr>
        <p:spPr>
          <a:xfrm>
            <a:off x="762001" y="376518"/>
            <a:ext cx="1085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достижения ИИ связаны с быстродействием ЭВМ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1D987-4A78-DB52-C124-806A4A98434A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228065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53459-A204-422A-BBF3-EF27414C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5" y="1391994"/>
            <a:ext cx="10183906" cy="479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73391-4DDE-4B56-869C-989CD9DE21C2}"/>
              </a:ext>
            </a:extLst>
          </p:cNvPr>
          <p:cNvSpPr txBox="1"/>
          <p:nvPr/>
        </p:nvSpPr>
        <p:spPr>
          <a:xfrm>
            <a:off x="3899647" y="493058"/>
            <a:ext cx="3139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52372-1431-324F-61EC-3AE6DC006894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966107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19E6D9-8E42-899B-80BB-F1C347571757}"/>
              </a:ext>
            </a:extLst>
          </p:cNvPr>
          <p:cNvSpPr txBox="1"/>
          <p:nvPr/>
        </p:nvSpPr>
        <p:spPr>
          <a:xfrm>
            <a:off x="385483" y="0"/>
            <a:ext cx="11555506" cy="6795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kern="100" dirty="0">
              <a:solidFill>
                <a:srgbClr val="CC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100" dirty="0">
                <a:solidFill>
                  <a:srgbClr val="CC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Прогресс  </a:t>
            </a:r>
            <a:r>
              <a:rPr kumimoji="0" lang="ru-RU" sz="3200" b="1" i="0" u="none" strike="noStrike" kern="1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 на 2024 год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Генеративный ИИ: самая разрушительная тенденция десятилетия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BYOAI &amp; Теневые AI (это новая тенденция на рабочем месте, когда сотрудники приносят на работу свои собственные инструменты и приложения ИИ)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 с открытым исходным кодом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Политика риска галлюцинаций ИИ (ложные результаты, которые выглядят так, как будто они могут быть правдой. Эти ложные выводы известны как галлюцинации.)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Кодирование ИИ (использовать помощников ИИ для написания кода)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доверием, рисками и безопасностью в моделях 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 приложения и ИИ для персонализации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7C950-89FC-EF07-D7A1-CE6D256F0F0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374934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032C89-E79D-42BA-8917-682ABA8ABE72}"/>
              </a:ext>
            </a:extLst>
          </p:cNvPr>
          <p:cNvSpPr/>
          <p:nvPr/>
        </p:nvSpPr>
        <p:spPr>
          <a:xfrm>
            <a:off x="2510118" y="504586"/>
            <a:ext cx="6096000" cy="32184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Квантовый ИИ</a:t>
            </a:r>
          </a:p>
          <a:p>
            <a:pPr lvl="0">
              <a:lnSpc>
                <a:spcPct val="107000"/>
              </a:lnSpc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Законодательство об ИИ</a:t>
            </a:r>
          </a:p>
          <a:p>
            <a:pPr lvl="0">
              <a:lnSpc>
                <a:spcPct val="107000"/>
              </a:lnSpc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Этический ИИ</a:t>
            </a:r>
          </a:p>
          <a:p>
            <a:pPr lvl="0">
              <a:lnSpc>
                <a:spcPct val="107000"/>
              </a:lnSpc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Работа с ИИ</a:t>
            </a:r>
          </a:p>
          <a:p>
            <a:pPr lvl="0">
              <a:lnSpc>
                <a:spcPct val="107000"/>
              </a:lnSpc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Онлайн-поиск на базе ИИ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ИИ в обслуживании клиентов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BE2AF-C57D-49E9-9103-E847DE64F93D}"/>
              </a:ext>
            </a:extLst>
          </p:cNvPr>
          <p:cNvSpPr txBox="1"/>
          <p:nvPr/>
        </p:nvSpPr>
        <p:spPr>
          <a:xfrm>
            <a:off x="439271" y="4159624"/>
            <a:ext cx="11331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ИИ следует предполагать, что есть понимание, что такое головной мозг человека, как он устроен и как он функционирует. </a:t>
            </a:r>
          </a:p>
          <a:p>
            <a:pPr algn="ctr"/>
            <a:r>
              <a:rPr lang="ru-RU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шансы в этом?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AD2EE-653C-E91A-49F7-B3D0218939A4}"/>
              </a:ext>
            </a:extLst>
          </p:cNvPr>
          <p:cNvSpPr txBox="1"/>
          <p:nvPr/>
        </p:nvSpPr>
        <p:spPr>
          <a:xfrm>
            <a:off x="11080375" y="6311153"/>
            <a:ext cx="397522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079098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4A7834-2AC7-4ADC-9CA8-114EF8210DA5}"/>
              </a:ext>
            </a:extLst>
          </p:cNvPr>
          <p:cNvSpPr/>
          <p:nvPr/>
        </p:nvSpPr>
        <p:spPr>
          <a:xfrm>
            <a:off x="923363" y="688085"/>
            <a:ext cx="101928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Каково мнение крупнейшего, всемирно известного нейрохирурга академика Александра Николаевича Коновалова, ему 91 год. 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Золотую медаль Герой Труда России под №1 получил Александр Николаевич. 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счету Коновалова 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тысяч операций на мозге</a:t>
            </a:r>
            <a:r>
              <a:rPr lang="ru-RU" sz="32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FEC40-A99C-3812-3029-73EC1797745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781814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A1FFD374-F7CD-406A-915B-7C87F75D0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445" y="1066732"/>
            <a:ext cx="7142823" cy="4041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B3BEC-0E6F-4366-B7E0-E062AAEC21B5}"/>
              </a:ext>
            </a:extLst>
          </p:cNvPr>
          <p:cNvSpPr txBox="1"/>
          <p:nvPr/>
        </p:nvSpPr>
        <p:spPr>
          <a:xfrm flipH="1">
            <a:off x="421341" y="0"/>
            <a:ext cx="1134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3C6F-9870-234C-83C1-AE05BFB76EA5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9755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C5F7D3-C5D0-4FE7-86A3-791BDC53AACD}"/>
              </a:ext>
            </a:extLst>
          </p:cNvPr>
          <p:cNvSpPr/>
          <p:nvPr/>
        </p:nvSpPr>
        <p:spPr>
          <a:xfrm>
            <a:off x="542364" y="111623"/>
            <a:ext cx="111072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наша современность. Что такое большие языковые модели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language models -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Языковые модели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языковые модели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(Generative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генеративный пред обученный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C60DA5-B614-9666-CF53-1E9413C8ACC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218036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1C51E9-0F10-46DC-8A0D-30EBD206DBDF}"/>
              </a:ext>
            </a:extLst>
          </p:cNvPr>
          <p:cNvSpPr/>
          <p:nvPr/>
        </p:nvSpPr>
        <p:spPr>
          <a:xfrm>
            <a:off x="546847" y="543342"/>
            <a:ext cx="113672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Чтобы представить себе, что такое гигантская искусственная нейронная сеть, можно посмотреть на эволюцию размерности и числа параметров, которые существуют у современных больших языковых моделей. 	</a:t>
            </a:r>
          </a:p>
          <a:p>
            <a:pPr indent="444500"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Параметры, в данном случае это </a:t>
            </a:r>
            <a:r>
              <a:rPr lang="ru-RU" sz="2800" b="1" dirty="0">
                <a:solidFill>
                  <a:srgbClr val="CC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веса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в искусственной нейронной сети контактов между элементами, настраиваются путем обучения.  </a:t>
            </a:r>
          </a:p>
          <a:p>
            <a:pPr indent="444500"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Большие языковые модели, которые используются для генерации текста, становятся все более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похожи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на человеческий язык. И поэтому многие люди, и здесь даже среди специалистов нет консенсуса, и многие специалисты говорят, что видят в этих системах уже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проблески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человекоподобного </a:t>
            </a:r>
            <a:r>
              <a:rPr lang="ru-RU" sz="2800" b="1" i="1" dirty="0">
                <a:solidFill>
                  <a:srgbClr val="99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интеллекта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а некоторые считают и </a:t>
            </a:r>
            <a:r>
              <a:rPr lang="ru-RU" sz="2800" b="1" i="1" dirty="0">
                <a:solidFill>
                  <a:srgbClr val="99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сознание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68083-2630-EF19-477A-9DDC66586653}"/>
              </a:ext>
            </a:extLst>
          </p:cNvPr>
          <p:cNvSpPr txBox="1"/>
          <p:nvPr/>
        </p:nvSpPr>
        <p:spPr>
          <a:xfrm>
            <a:off x="11080375" y="6311153"/>
            <a:ext cx="458482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333164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423FE0-E75C-49C0-89D5-19C8ACEE1A95}"/>
              </a:ext>
            </a:extLst>
          </p:cNvPr>
          <p:cNvSpPr/>
          <p:nvPr/>
        </p:nvSpPr>
        <p:spPr>
          <a:xfrm>
            <a:off x="959222" y="118113"/>
            <a:ext cx="9592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ОБУЧЕНИЕ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 I NG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19664F-2B6A-4339-9727-BEB092FF4DF7}"/>
              </a:ext>
            </a:extLst>
          </p:cNvPr>
          <p:cNvSpPr/>
          <p:nvPr/>
        </p:nvSpPr>
        <p:spPr>
          <a:xfrm>
            <a:off x="357692" y="702888"/>
            <a:ext cx="5218355" cy="5913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GPT-3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миллиардов параметров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1.76 триллиона параметров </a:t>
            </a:r>
          </a:p>
          <a:p>
            <a:pPr>
              <a:lnSpc>
                <a:spcPct val="150000"/>
              </a:lnSpc>
            </a:pPr>
            <a:r>
              <a:rPr lang="ru-RU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WuDao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GPT-5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EE772-E353-4C0A-96B3-5D3A35F5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39" y="2445564"/>
            <a:ext cx="6331174" cy="3524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7F500-D86F-E6C5-0649-55A6C4B4BBD4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56098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52A2BA-3CD4-4F0E-95AC-FC214549283F}"/>
              </a:ext>
            </a:extLst>
          </p:cNvPr>
          <p:cNvSpPr/>
          <p:nvPr/>
        </p:nvSpPr>
        <p:spPr>
          <a:xfrm>
            <a:off x="1093694" y="175738"/>
            <a:ext cx="10560424" cy="659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нашей стране была принята «Национальная стратегия развития искусственного интеллекта на период до 2030 года», утвержденная Указом Президента Российской Федерации от 10 октября 2019. 	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развития РФ определило описание передовых направлений развития сферы искусственного интеллекта и важнейшие понятия.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нашей стране приоритетные направления научно-технологического развития и  важнейшие наукоемкие технологии определены до 2030 года Указом Президента Российской Федерации от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июня 2024 г. № 529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 утверждении приоритетных направлений научно-технологического развития и перечня важнейших наукоемких технологий.» В сфере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определены приоритетные направления научно-технологического развития (всего 7):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 получения, хранения, передачи и обработки информации.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Интеллектуальные транспортные и телекоммуникационные системы, включая автономные транспортные средства.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98D89-1625-5361-48A8-8D49856CF0A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79586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513071-2462-4A6D-BC8E-E779269DE175}"/>
              </a:ext>
            </a:extLst>
          </p:cNvPr>
          <p:cNvSpPr/>
          <p:nvPr/>
        </p:nvSpPr>
        <p:spPr>
          <a:xfrm>
            <a:off x="614082" y="920621"/>
            <a:ext cx="109638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 последние месяцы эта проблема становится еще актуальнее в связи с появлением 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мультимодальных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больших языковых моделей, которые добавляют к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языку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обработку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изображений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и звука, а иногда и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управление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физическим или виртуальным телом. </a:t>
            </a:r>
          </a:p>
          <a:p>
            <a:pPr indent="444500"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Поскольку человеческое сознание по своей природе мультимодально (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смешанное, комбинированное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 и связано с активными действиями, эти расширенные системы больших языковых моделей более перспективны в качестве кандидатов на возможное человеческое сознание. Как на это смотреть? 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3C3F3-4002-E465-3A08-DB4EB6AEF75B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135230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3E9B7B-A346-4AD0-9C34-B9C69C84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18" y="370292"/>
            <a:ext cx="7779924" cy="4365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CE39C-4883-4D91-8CCB-347640329C2C}"/>
              </a:ext>
            </a:extLst>
          </p:cNvPr>
          <p:cNvSpPr txBox="1"/>
          <p:nvPr/>
        </p:nvSpPr>
        <p:spPr>
          <a:xfrm>
            <a:off x="226424" y="893245"/>
            <a:ext cx="3927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Роджер Пенроуз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лауреат Нобелевской премии по физике, услышав эту дискуссию,  написал книгу, которую назвал «</a:t>
            </a:r>
            <a:r>
              <a:rPr lang="ru-RU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ум короля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FC2DFA-5F37-7C32-884F-30B94FC08C9F}"/>
              </a:ext>
            </a:extLst>
          </p:cNvPr>
          <p:cNvSpPr txBox="1"/>
          <p:nvPr/>
        </p:nvSpPr>
        <p:spPr>
          <a:xfrm>
            <a:off x="458224" y="4736154"/>
            <a:ext cx="11275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44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Его главный тезис заключается в том, что проявление сознательной деятельности мозга могут быть объяснены в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вычислительных терминах,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это значит, что модели, такие как компьютерные, в том числе искусственные нейронные сети,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могут обладать сознанием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C6F17-81E0-D98B-82C9-D38612E2A3E7}"/>
              </a:ext>
            </a:extLst>
          </p:cNvPr>
          <p:cNvSpPr txBox="1"/>
          <p:nvPr/>
        </p:nvSpPr>
        <p:spPr>
          <a:xfrm>
            <a:off x="11545515" y="631434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578821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338A45-C298-C5DF-7CCA-7A075351D17A}"/>
              </a:ext>
            </a:extLst>
          </p:cNvPr>
          <p:cNvSpPr txBox="1"/>
          <p:nvPr/>
        </p:nvSpPr>
        <p:spPr>
          <a:xfrm>
            <a:off x="838200" y="3769635"/>
            <a:ext cx="10584923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«Фактор понимания» </a:t>
            </a:r>
          </a:p>
          <a:p>
            <a:pPr indent="4445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Реальное будущее человечества представляется как господство высокотехнологичных, но примитивных существ, не имеющих ни малейшего понятия о том, как фактически устроены и функционируют </a:t>
            </a:r>
            <a:r>
              <a:rPr lang="ru-RU" sz="29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законы природы и человеческого сознания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2C7ED-685E-FAFF-9A8D-4894A6F47D55}"/>
              </a:ext>
            </a:extLst>
          </p:cNvPr>
          <p:cNvSpPr txBox="1"/>
          <p:nvPr/>
        </p:nvSpPr>
        <p:spPr>
          <a:xfrm>
            <a:off x="2322989" y="0"/>
            <a:ext cx="83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Зиновьев Александр Александрович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39DF65-D9E1-1ADB-DD0E-89A962019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45" y="788191"/>
            <a:ext cx="5268099" cy="2860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5D567-A06D-A1A1-17B8-F8A9138C1358}"/>
              </a:ext>
            </a:extLst>
          </p:cNvPr>
          <p:cNvSpPr txBox="1"/>
          <p:nvPr/>
        </p:nvSpPr>
        <p:spPr>
          <a:xfrm>
            <a:off x="10399059" y="261610"/>
            <a:ext cx="2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0" i="0" dirty="0">
              <a:solidFill>
                <a:srgbClr val="4141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2F3C6-61D7-4457-BB07-A861DE69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352248"/>
            <a:ext cx="2572871" cy="36582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7DF69-C257-4FED-875F-088A1D056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19" y="472907"/>
            <a:ext cx="2420470" cy="3176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0625D-C7D3-C817-87A4-6B9E89BCE7BE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001536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D86467-82AE-E43F-58AE-2B73F1157D7F}"/>
              </a:ext>
            </a:extLst>
          </p:cNvPr>
          <p:cNvSpPr txBox="1"/>
          <p:nvPr/>
        </p:nvSpPr>
        <p:spPr>
          <a:xfrm>
            <a:off x="1135603" y="388858"/>
            <a:ext cx="102181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</a:p>
          <a:p>
            <a:pPr algn="ctr"/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сильного искусственного интеллекта требует создания принципиально новых компьютерных технологий, которые в настоящее время находятся в зачаточном состоянии и в ближайшее время вряд ли смогут обеспечить революционный прорыв. </a:t>
            </a: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0E16E-09C7-D08E-D81C-5D33120BA2D4}"/>
              </a:ext>
            </a:extLst>
          </p:cNvPr>
          <p:cNvSpPr txBox="1"/>
          <p:nvPr/>
        </p:nvSpPr>
        <p:spPr>
          <a:xfrm>
            <a:off x="1899820" y="5822811"/>
            <a:ext cx="9863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89E80-5696-E51D-EA11-8F2E1B862FA5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3609624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8BC85-90FB-A903-C1C0-5ADF7EDC2408}"/>
              </a:ext>
            </a:extLst>
          </p:cNvPr>
          <p:cNvSpPr txBox="1"/>
          <p:nvPr/>
        </p:nvSpPr>
        <p:spPr>
          <a:xfrm>
            <a:off x="1201783" y="603683"/>
            <a:ext cx="10552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Гениальные опыты Сеченова Иван Михайлович (физиолог, книга «Рефлексы головного мозга», 1866 г.), Павлова Ивана Петровича (физиолог, Лауреат Нобелевской премии доказал, что вся  совокупность физиологических рефлексов делиться на условные и безусловные – 1920 г.) по изучению  рефлексов и головного мозга как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интеллектуальную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 убедились в том, что существуют рефлексы головного мозга, то есть в головном мозге определенные структуры, которые могут тормозить какой-то рефлекс.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B17CF-9D47-6A20-B5F2-AC5323E27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3091" y="3709284"/>
            <a:ext cx="2112565" cy="2658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A9321-9229-EAFA-5892-AF472C13E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92" y="3545681"/>
            <a:ext cx="2010191" cy="2831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38E80-DDEA-6BEE-B9B6-F4D8FA0686E0}"/>
              </a:ext>
            </a:extLst>
          </p:cNvPr>
          <p:cNvSpPr txBox="1"/>
          <p:nvPr/>
        </p:nvSpPr>
        <p:spPr>
          <a:xfrm>
            <a:off x="2778711" y="120523"/>
            <a:ext cx="762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 И ИСКУСТВЕННЫЙ ИНТЕЛЛЕКТ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09986-41EE-1433-2B82-23CDD084D33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1213643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94CE2-ABBA-F25E-88A9-2A5FCA793EEE}"/>
              </a:ext>
            </a:extLst>
          </p:cNvPr>
          <p:cNvSpPr txBox="1"/>
          <p:nvPr/>
        </p:nvSpPr>
        <p:spPr>
          <a:xfrm>
            <a:off x="801189" y="418509"/>
            <a:ext cx="1105117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большой   переворот в умах    физиологов, особенно после того как  открылась возможность изучать процессы, которые происходят в головном мозге и которые могут быть связаны с </a:t>
            </a:r>
            <a:r>
              <a:rPr lang="ru-RU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деятельностью. </a:t>
            </a:r>
          </a:p>
          <a:p>
            <a:pPr indent="357188"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И.П. сформулировал утверждение, что все-таки интеллектуальная деятельность свойственна исключительно человеку.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2A17D-4804-AA20-5E09-41AD02FED050}"/>
              </a:ext>
            </a:extLst>
          </p:cNvPr>
          <p:cNvSpPr txBox="1"/>
          <p:nvPr/>
        </p:nvSpPr>
        <p:spPr>
          <a:xfrm>
            <a:off x="5033639" y="3242543"/>
            <a:ext cx="65339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наконец исследования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Петра Кузьмича Анохина, вылились в формирование теории функциональных систем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модель, описывающую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структуру поведения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(1939 г.)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9C970F-B892-41CA-A84D-EDCBB1E1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65" y="3188498"/>
            <a:ext cx="2210522" cy="30947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3F9E28-9192-4229-4B21-1206D4BECCC1}"/>
              </a:ext>
            </a:extLst>
          </p:cNvPr>
          <p:cNvSpPr txBox="1"/>
          <p:nvPr/>
        </p:nvSpPr>
        <p:spPr>
          <a:xfrm>
            <a:off x="2126209" y="6254825"/>
            <a:ext cx="16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(1898-1974)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F62004-018A-0C1D-2BB7-76AEA2AD074C}"/>
              </a:ext>
            </a:extLst>
          </p:cNvPr>
          <p:cNvSpPr txBox="1"/>
          <p:nvPr/>
        </p:nvSpPr>
        <p:spPr>
          <a:xfrm>
            <a:off x="3142695" y="49177"/>
            <a:ext cx="741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 И ИСКУСТВЕННЫЙ ИНТЕЛЛЕКТ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32A3E-340D-F7FA-15EB-0812CA34CF00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162868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2DC349-4045-9C97-E968-9D914A1652C0}"/>
              </a:ext>
            </a:extLst>
          </p:cNvPr>
          <p:cNvSpPr txBox="1"/>
          <p:nvPr/>
        </p:nvSpPr>
        <p:spPr>
          <a:xfrm>
            <a:off x="374469" y="1177226"/>
            <a:ext cx="116259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sz="4000" b="0" i="0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В целом теория функциональных систем является достаточно эффективной попыткой разносторонне и целостно представить поведенческий акт в совокупности физиологических механизмов, обеспечивающих поэтапное его развертывание от начального к конечному моменту.</a:t>
            </a:r>
            <a:endParaRPr lang="ru-RU" sz="4000" dirty="0">
              <a:latin typeface="Times New Roman" panose="02020603050405020304" pitchFamily="18" charset="0"/>
              <a:ea typeface="Adobe Fangsong Std 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4CCCB-B37B-B773-B8B0-F684E474179C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94376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6BFC3-7FE3-8DF4-7BFF-5E8BC40E3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r="2197" b="2190"/>
          <a:stretch/>
        </p:blipFill>
        <p:spPr>
          <a:xfrm>
            <a:off x="4075611" y="2438400"/>
            <a:ext cx="7646126" cy="37969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36ECA-F247-7F63-0557-42FEE58A2EB8}"/>
              </a:ext>
            </a:extLst>
          </p:cNvPr>
          <p:cNvSpPr txBox="1"/>
          <p:nvPr/>
        </p:nvSpPr>
        <p:spPr>
          <a:xfrm>
            <a:off x="3849189" y="530719"/>
            <a:ext cx="8207657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функциональной системы Анохина П.К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7188">
              <a:lnSpc>
                <a:spcPct val="120000"/>
              </a:lnSpc>
              <a:spcBef>
                <a:spcPts val="1200"/>
              </a:spcBef>
            </a:pP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результатом системы П.К. Анохин понимал полезный приспособительный эффект во взаимодействии «организм - среда», достигаемый при реализации системы.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F566C-4E78-7438-BD50-80367F39EF8E}"/>
              </a:ext>
            </a:extLst>
          </p:cNvPr>
          <p:cNvSpPr txBox="1"/>
          <p:nvPr/>
        </p:nvSpPr>
        <p:spPr>
          <a:xfrm>
            <a:off x="339634" y="1633552"/>
            <a:ext cx="3622766" cy="469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1.Фактор организующий функциональную систему - приспособительный результат.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2.Система всегда работает с обратной связью.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3.Результат всегда сравнивается с образом результата, который возникает в коре больших полушарий.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4.Образ (акцептор) результата действия - важнейшая составная часть любой функциональной системы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9DF4E-7668-68E0-D28D-7B388562E418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938783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287E3F-9505-7446-F231-3DB4200EAC6A}"/>
              </a:ext>
            </a:extLst>
          </p:cNvPr>
          <p:cNvSpPr/>
          <p:nvPr/>
        </p:nvSpPr>
        <p:spPr>
          <a:xfrm>
            <a:off x="4015667" y="2170590"/>
            <a:ext cx="2902997" cy="914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6FFE25-702E-5988-347F-BE684F67780B}"/>
              </a:ext>
            </a:extLst>
          </p:cNvPr>
          <p:cNvSpPr/>
          <p:nvPr/>
        </p:nvSpPr>
        <p:spPr>
          <a:xfrm>
            <a:off x="4083727" y="4048218"/>
            <a:ext cx="2902997" cy="914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от рецепторов (датчики)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355893F-3A40-40F0-7383-0309BCCA7F30}"/>
              </a:ext>
            </a:extLst>
          </p:cNvPr>
          <p:cNvSpPr/>
          <p:nvPr/>
        </p:nvSpPr>
        <p:spPr>
          <a:xfrm>
            <a:off x="8016682" y="2753297"/>
            <a:ext cx="1494921" cy="13814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Ре-</a:t>
            </a:r>
          </a:p>
          <a:p>
            <a:pPr algn="ctr"/>
            <a:r>
              <a:rPr lang="ru-RU" sz="2400" b="1" dirty="0" err="1"/>
              <a:t>зуль</a:t>
            </a:r>
            <a:r>
              <a:rPr lang="ru-RU" sz="2400" b="1" dirty="0"/>
              <a:t>-</a:t>
            </a:r>
          </a:p>
          <a:p>
            <a:pPr algn="ctr"/>
            <a:r>
              <a:rPr lang="ru-RU" sz="2400" b="1" dirty="0"/>
              <a:t>тат</a:t>
            </a:r>
          </a:p>
        </p:txBody>
      </p:sp>
      <p:sp>
        <p:nvSpPr>
          <p:cNvPr id="5" name="Ромб 4">
            <a:extLst>
              <a:ext uri="{FF2B5EF4-FFF2-40B4-BE49-F238E27FC236}">
                <a16:creationId xmlns:a16="http://schemas.microsoft.com/office/drawing/2014/main" id="{E33DE7BB-4A62-6144-D132-AF6B52E71C88}"/>
              </a:ext>
            </a:extLst>
          </p:cNvPr>
          <p:cNvSpPr/>
          <p:nvPr/>
        </p:nvSpPr>
        <p:spPr>
          <a:xfrm>
            <a:off x="9883138" y="2681462"/>
            <a:ext cx="1763770" cy="1688074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Поль-зова-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</a:rPr>
              <a:t>тель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0E4B85CF-923D-8A64-E964-FBEB0C247ECB}"/>
              </a:ext>
            </a:extLst>
          </p:cNvPr>
          <p:cNvSpPr/>
          <p:nvPr/>
        </p:nvSpPr>
        <p:spPr>
          <a:xfrm>
            <a:off x="1057925" y="2753297"/>
            <a:ext cx="2217787" cy="126384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от пользователя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F3B364EF-EA44-E9EE-7F67-A0BAD683E366}"/>
              </a:ext>
            </a:extLst>
          </p:cNvPr>
          <p:cNvSpPr/>
          <p:nvPr/>
        </p:nvSpPr>
        <p:spPr>
          <a:xfrm>
            <a:off x="4305670" y="3116062"/>
            <a:ext cx="161129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A39C3362-161C-85ED-96B4-3CA60E1A44E1}"/>
              </a:ext>
            </a:extLst>
          </p:cNvPr>
          <p:cNvSpPr/>
          <p:nvPr/>
        </p:nvSpPr>
        <p:spPr>
          <a:xfrm>
            <a:off x="4881388" y="3116062"/>
            <a:ext cx="161129" cy="9010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EC96F5D-B5C5-43CB-3DC6-2A67A51D32F5}"/>
              </a:ext>
            </a:extLst>
          </p:cNvPr>
          <p:cNvSpPr/>
          <p:nvPr/>
        </p:nvSpPr>
        <p:spPr>
          <a:xfrm>
            <a:off x="5653745" y="3116062"/>
            <a:ext cx="161129" cy="901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AC76610E-6432-9CD0-D61D-EBA26BF768F9}"/>
              </a:ext>
            </a:extLst>
          </p:cNvPr>
          <p:cNvSpPr/>
          <p:nvPr/>
        </p:nvSpPr>
        <p:spPr>
          <a:xfrm>
            <a:off x="6296563" y="3116062"/>
            <a:ext cx="161129" cy="9010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35DA81F5-0C9E-77E8-69D0-9B8955905F3B}"/>
              </a:ext>
            </a:extLst>
          </p:cNvPr>
          <p:cNvSpPr/>
          <p:nvPr/>
        </p:nvSpPr>
        <p:spPr>
          <a:xfrm>
            <a:off x="7008769" y="3283407"/>
            <a:ext cx="1080116" cy="145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B0356CC-FB78-9D77-5202-FC986FF89E3B}"/>
              </a:ext>
            </a:extLst>
          </p:cNvPr>
          <p:cNvSpPr/>
          <p:nvPr/>
        </p:nvSpPr>
        <p:spPr>
          <a:xfrm>
            <a:off x="7043469" y="3735502"/>
            <a:ext cx="1080116" cy="145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1E585EE-5FB2-F2F0-0A27-42E2D297D4DA}"/>
              </a:ext>
            </a:extLst>
          </p:cNvPr>
          <p:cNvSpPr/>
          <p:nvPr/>
        </p:nvSpPr>
        <p:spPr>
          <a:xfrm>
            <a:off x="9090733" y="347471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70EF4B2A-1DA6-F203-AA41-FE85F0E7E83B}"/>
              </a:ext>
            </a:extLst>
          </p:cNvPr>
          <p:cNvSpPr/>
          <p:nvPr/>
        </p:nvSpPr>
        <p:spPr>
          <a:xfrm>
            <a:off x="9499847" y="3429000"/>
            <a:ext cx="383291" cy="21839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5F80D2A-4939-9C27-CF33-FFEA91E5CFD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0765023" y="4369536"/>
            <a:ext cx="0" cy="903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6E67E3A-9858-2768-07CF-72BF12C09CB0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1961965" y="5179909"/>
            <a:ext cx="8803058" cy="9342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FFBBBB4F-2F79-5563-1178-C9800988B34C}"/>
              </a:ext>
            </a:extLst>
          </p:cNvPr>
          <p:cNvSpPr/>
          <p:nvPr/>
        </p:nvSpPr>
        <p:spPr>
          <a:xfrm>
            <a:off x="1881400" y="3719534"/>
            <a:ext cx="161129" cy="1460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042D5C-FFCC-9684-A822-7B089E72F0E0}"/>
              </a:ext>
            </a:extLst>
          </p:cNvPr>
          <p:cNvSpPr txBox="1"/>
          <p:nvPr/>
        </p:nvSpPr>
        <p:spPr>
          <a:xfrm>
            <a:off x="2994883" y="929048"/>
            <a:ext cx="5317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7151C1-13B0-BCA2-5502-BF9497845C4D}"/>
              </a:ext>
            </a:extLst>
          </p:cNvPr>
          <p:cNvSpPr txBox="1"/>
          <p:nvPr/>
        </p:nvSpPr>
        <p:spPr>
          <a:xfrm>
            <a:off x="4083727" y="2429031"/>
            <a:ext cx="278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– БАЗА ДАННЫХ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C23071-9990-8596-BFCB-33B3450F90B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86437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E4063A-1581-DDB1-33E1-AC9052363588}"/>
              </a:ext>
            </a:extLst>
          </p:cNvPr>
          <p:cNvSpPr txBox="1"/>
          <p:nvPr/>
        </p:nvSpPr>
        <p:spPr>
          <a:xfrm>
            <a:off x="474997" y="120963"/>
            <a:ext cx="11532093" cy="5894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 algn="just"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Искусственным интеллектом является только память или база данных, данные от рецепторов и датчиков, то есть это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прошлое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4500" algn="just"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То, что происходит в настоящий момент, сравнивается с тем, что было заложено в базе данных. В зависимости от того, какой пользователь какую задачу решает, какова роль мотивации пользователя, он получает определенный результат, который опять же поступает самому пользователю. </a:t>
            </a:r>
          </a:p>
          <a:p>
            <a:pPr indent="444500" algn="just"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Имеется 2 блока:   это собственно искусственный интеллект и пользователь, который использует искусственный интеллект в работе. </a:t>
            </a:r>
          </a:p>
          <a:p>
            <a:pPr indent="444500" algn="just"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ользователь формирует параметры будущего результата. </a:t>
            </a:r>
          </a:p>
          <a:p>
            <a:pPr indent="444500" algn="just">
              <a:lnSpc>
                <a:spcPct val="115000"/>
              </a:lnSpc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ользователь оценивает полученные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своих предпочтений, делает вывод, достигнут или не достигнут желаемый результат. И в зависимости от удовлетворенности результатом пользователь определяет изменения в своем алгоритме или изменения в базе данных. </a:t>
            </a:r>
            <a:endParaRPr lang="ru-RU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F6804-7BA6-0A7B-94A0-679DC44573E5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53452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19192-CF6B-414F-ADF9-C94FF3A8F97D}"/>
              </a:ext>
            </a:extLst>
          </p:cNvPr>
          <p:cNvSpPr/>
          <p:nvPr/>
        </p:nvSpPr>
        <p:spPr>
          <a:xfrm>
            <a:off x="510988" y="235672"/>
            <a:ext cx="11170023" cy="617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Перечне важнейших наукоемких технологий определено (всего 28):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Критические технологии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Технологии создания доверенного и защищенного системного и прикладного программного обеспечения, в том числе для управления социальными и экономически значимыми системами.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Сквозные технологии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25. Технологии искусственного интеллекта в отраслях экономики, социальной сферы (включая сферу общественной безопасности) и в органах публичной власти.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критические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имеют системное значение для решения важных социально-экономических задач и обеспечения обороны и безопасности государства.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Сквозные технологии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перспективные технологии межотраслевого назначения, обеспечивающие создание инновационных продуктов и сервисов и оказывающие существенное влияние на развитие экономики, радикально меняя существующие рынки и (или) способствуя формированию новых рынков.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DF544-35E1-8A67-D337-DB89BE364622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08153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2A28E-0935-FAAA-6C06-A98DF5EE75D2}"/>
              </a:ext>
            </a:extLst>
          </p:cNvPr>
          <p:cNvSpPr txBox="1"/>
          <p:nvPr/>
        </p:nvSpPr>
        <p:spPr>
          <a:xfrm>
            <a:off x="11629015" y="679012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24CD03-F85F-A6EC-3F26-3802CBA730A3}"/>
              </a:ext>
            </a:extLst>
          </p:cNvPr>
          <p:cNvSpPr txBox="1"/>
          <p:nvPr/>
        </p:nvSpPr>
        <p:spPr>
          <a:xfrm>
            <a:off x="767056" y="276079"/>
            <a:ext cx="11020470" cy="5616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0215" algn="ctr">
              <a:lnSpc>
                <a:spcPct val="107000"/>
              </a:lnSpc>
            </a:pPr>
            <a:r>
              <a:rPr lang="ru-RU" sz="26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развития РФ определило описание передовых направлений развития сферы ИИ и важнейшие понятия.</a:t>
            </a:r>
            <a:endParaRPr lang="ru-RU" sz="2600" b="1" dirty="0">
              <a:solidFill>
                <a:srgbClr val="9966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kern="100" dirty="0">
              <a:solidFill>
                <a:srgbClr val="99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промышленности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медицины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Биометрические технологии искусственного интеллекта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оптимизации управленческих решений в целях снижения углеродного следа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естественного языка методами искусственного интеллекта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решения задач развития ТЭК и энергетики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CDC670-441B-367B-2AF8-17BD0C02241F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8316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FED596-A5D3-436F-9E89-2C9F75BF8708}"/>
              </a:ext>
            </a:extLst>
          </p:cNvPr>
          <p:cNvSpPr/>
          <p:nvPr/>
        </p:nvSpPr>
        <p:spPr>
          <a:xfrm>
            <a:off x="1210236" y="724334"/>
            <a:ext cx="10112188" cy="462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«Умного города» и транспорта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робототехники и управления беспилотными системами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в сельском хозяйстве и производстве продуктов питания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Межотраслевые технологии искусственного интеллекта и искусственный интеллект для иных приоритетных отраслей экономики и социальной сферы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для обеспечения кибербезопасности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09C2E-7DD0-C019-0715-0415AC9CD438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9889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51D500-62E2-41D6-9950-1E0FCA08ECB5}"/>
              </a:ext>
            </a:extLst>
          </p:cNvPr>
          <p:cNvSpPr/>
          <p:nvPr/>
        </p:nvSpPr>
        <p:spPr>
          <a:xfrm>
            <a:off x="1048871" y="531454"/>
            <a:ext cx="10596282" cy="5601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 Национальная программа «Цифровая экономика РФ» относит к сквозным цифровым технологиям следующие: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1.Большие данные.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2.Искусственный интеллект.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3.Система распределённого реестра (</a:t>
            </a:r>
            <a:r>
              <a:rPr lang="ru-RU" sz="2800" dirty="0" err="1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4.Квантовые технологии.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5.Новые производственные технологии.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6.Промышленный интернет.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7.Робототехника.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8.Сенсорика.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9.Беспроводная связь.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10.Виртуальная реальность.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F6949-B249-07CB-9181-AFE00862A847}"/>
              </a:ext>
            </a:extLst>
          </p:cNvPr>
          <p:cNvSpPr txBox="1"/>
          <p:nvPr/>
        </p:nvSpPr>
        <p:spPr>
          <a:xfrm>
            <a:off x="11080375" y="6311153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91717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3106</Words>
  <Application>Microsoft Office PowerPoint</Application>
  <PresentationFormat>Широкоэкранный</PresentationFormat>
  <Paragraphs>335</Paragraphs>
  <Slides>60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7" baseType="lpstr">
      <vt:lpstr>Arial</vt:lpstr>
      <vt:lpstr>Calibri</vt:lpstr>
      <vt:lpstr>Microsoft PhagsPa</vt:lpstr>
      <vt:lpstr>Montserrat</vt:lpstr>
      <vt:lpstr>Times New Roman</vt:lpstr>
      <vt:lpstr>Wingdings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878678</cp:lastModifiedBy>
  <cp:revision>139</cp:revision>
  <dcterms:created xsi:type="dcterms:W3CDTF">2018-06-04T01:39:00Z</dcterms:created>
  <dcterms:modified xsi:type="dcterms:W3CDTF">2024-09-29T16:48:00Z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3B8D4AEF403C433DB56B84408D5DE804</vt:lpwstr>
  </property>
  <property fmtid="{D5CDD505-2E9C-101B-9397-08002B2CF9AE}" pid="3" name="KSOProductBuildVer">
    <vt:lpwstr>2052-11.1.0.10463</vt:lpwstr>
  </property>
</Properties>
</file>